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141" r:id="rId3"/>
    <p:sldId id="1142" r:id="rId4"/>
    <p:sldId id="1143" r:id="rId5"/>
    <p:sldId id="1144" r:id="rId6"/>
    <p:sldId id="1146" r:id="rId7"/>
    <p:sldId id="1145" r:id="rId8"/>
    <p:sldId id="1147"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106" d="100"/>
          <a:sy n="106" d="100"/>
        </p:scale>
        <p:origin x="58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第十三章　内能</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竞赛思维空间</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0501"/>
            <a:ext cx="11485848" cy="5008230"/>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例</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第二十九届全国初中应用物理竞赛复赛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）小明看到一句农谚：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下雪不冷化雪冷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，他很好奇，想具体了解一下冰雪熔化时要吸收多少热量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于是查找了资料，知道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熔化热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的定义是：单位质量的某种晶体，在熔化成同温度的液体时吸收的热量，叫作这种晶体的熔化热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他想用实验测量一下冰的熔化热，于是找来了一些实验器材：一架天平和配套的砝码、一支实验室温度计（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）、一个有密封盖子的保温桶、一个小烧杯、一把镊子和一个专门用来在冰箱中冻小冰块的塑料冰格，又观察到家里的冰箱面板上显示冷冻室温度恒为－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请帮助小明设计一个用这些器材粗测冰块熔化热的方案，要求写出实验的步骤和用测量的物理量，计算冰的熔化热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的表达式（</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水和冰的比热容分别用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2教练平台.eps" descr="id:2147495005;FounderCES"/>
          <p:cNvPicPr/>
          <p:nvPr/>
        </p:nvPicPr>
        <p:blipFill>
          <a:blip r:embed="rId2"/>
          <a:stretch>
            <a:fillRect/>
          </a:stretch>
        </p:blipFill>
        <p:spPr>
          <a:xfrm>
            <a:off x="360854" y="764704"/>
            <a:ext cx="2133952" cy="50242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2975"/>
            <a:ext cx="11485848" cy="5078313"/>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（一）实验步骤：</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）用调好的天平测量小烧杯的质量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）用小烧杯盛取足量的水，再用天平测量小烧杯和水的总质量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）将水倒入保温桶内，用温度计测量水的温度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）提前较长时间将用冰格盛放的适量水放在冰箱冷冻室冻成冰块，用镊子取适量冰块放在小烧杯中，迅速用天平测量出其总质量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后，立刻将冰块倒入保温桶内的水中，盖紧桶盖；</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）轻轻摇晃保温桶使水温均匀，并仔细听声音，能听出冰块熔化完毕后，打开桶盖，用温度计测出保温桶内水的温度</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114602"/>
                <a:ext cx="11485848" cy="3781997"/>
              </a:xfrm>
            </p:spPr>
            <p:txBody>
              <a:bodyPr/>
              <a:lstStyle/>
              <a:p>
                <a:pPr lvl="0"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（二）保温桶内原来水的质量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，其初温为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，末温为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，则其放出的热量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），冰的质量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达到熔点</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时吸收的热量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，冰熔化成水后质量不变，温度从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达到</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时吸收的热量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，冰熔化时吸收的热量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熔吸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，冰块的熔化热的表达式为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c</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水</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𝑚</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𝑚</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c</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水</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𝑚</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b>
                        </m:s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𝑚</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c</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冰</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𝑚</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b>
                        </m:s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𝑚</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×18</m:t>
                        </m:r>
                        <m:r>
                          <m:rPr>
                            <m:nor/>
                          </m:rP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𝑚</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sub>
                        </m:s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𝑚</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114602"/>
                <a:ext cx="11485848" cy="3781997"/>
              </a:xfrm>
              <a:blipFill rotWithShape="1">
                <a:blip r:embed="rId2"/>
                <a:stretch>
                  <a:fillRect l="-2" t="-5" r="1" b="-1391"/>
                </a:stretch>
              </a:blipFill>
            </p:spPr>
            <p:txBody>
              <a:bodyPr/>
              <a:lstStyle/>
              <a:p>
                <a:r>
                  <a:rPr lang="zh-CN" altLang="en-US">
                    <a:noFill/>
                  </a:rPr>
                  <a:t> </a:t>
                </a:r>
              </a:p>
            </p:txBody>
          </p:sp>
        </mc:Fallback>
      </mc:AlternateContent>
      <p:sp>
        <p:nvSpPr>
          <p:cNvPr id="4" name="内容占位符 1"/>
          <p:cNvSpPr txBox="1"/>
          <p:nvPr/>
        </p:nvSpPr>
        <p:spPr bwMode="auto">
          <a:xfrm>
            <a:off x="360854" y="486897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答案</a:t>
            </a:r>
            <a:r>
              <a:rPr lang="zh-CN"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：见解析</a:t>
            </a:r>
            <a:endParaRPr lang="zh-CN" altLang="zh-CN" sz="12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689005"/>
            <a:ext cx="11485848" cy="3900235"/>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第二十七届全国初中应用物理竞赛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）如图所示，两个完全一样的陶瓷杯中分别装有半杯刚冲好的热茶和半杯冷牛奶，如果将它们混合在一起，想尽快做一杯温度尽可能低一些的奶茶，以下方法中效果最好的是（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将热茶冷却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之后再把冷牛奶倒入热茶杯中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把冷牛奶倒入热茶杯中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再冷却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将热茶冷却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之后再把热茶倒入冷牛奶杯中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把热茶倒入冷牛奶杯中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再冷却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高手擂台.eps" descr="id:2147495012;FounderCES"/>
          <p:cNvPicPr/>
          <p:nvPr/>
        </p:nvPicPr>
        <p:blipFill>
          <a:blip r:embed="rId2"/>
          <a:stretch>
            <a:fillRect/>
          </a:stretch>
        </p:blipFill>
        <p:spPr>
          <a:xfrm>
            <a:off x="360854" y="1133876"/>
            <a:ext cx="2133952" cy="502420"/>
          </a:xfrm>
          <a:prstGeom prst="rect">
            <a:avLst/>
          </a:prstGeom>
        </p:spPr>
      </p:pic>
      <p:pic>
        <p:nvPicPr>
          <p:cNvPr id="7" name="tr24.jpg" descr="id:2147495019;FounderCES"/>
          <p:cNvPicPr/>
          <p:nvPr/>
        </p:nvPicPr>
        <p:blipFill>
          <a:blip r:embed="rId3"/>
          <a:stretch>
            <a:fillRect/>
          </a:stretch>
        </p:blipFill>
        <p:spPr>
          <a:xfrm>
            <a:off x="7895406" y="3617555"/>
            <a:ext cx="3240360" cy="1199623"/>
          </a:xfrm>
          <a:prstGeom prst="rect">
            <a:avLst/>
          </a:prstGeom>
        </p:spPr>
      </p:pic>
      <p:sp>
        <p:nvSpPr>
          <p:cNvPr id="8" name="矩形 7"/>
          <p:cNvSpPr/>
          <p:nvPr/>
        </p:nvSpPr>
        <p:spPr>
          <a:xfrm>
            <a:off x="8618692" y="4942909"/>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2" name="矩形 1"/>
          <p:cNvSpPr/>
          <p:nvPr/>
        </p:nvSpPr>
        <p:spPr>
          <a:xfrm>
            <a:off x="6654018" y="2887440"/>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98886"/>
            <a:ext cx="11485848" cy="2792239"/>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高温液体在自然冷却的过程中温度不断降低，而且开始时温度降低得很快，后来温度降低得很慢，所以，先让高温液体冷却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的效果好，即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方案优于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方案；把热茶倒入冷牛奶中和把冷牛奶倒入热茶杯中比较，由于热茶倒入冷牛奶的过程中会向空气散热，则热茶倒入冷牛奶中后的奶茶温度略低于冷牛奶倒入热茶中后的奶茶温度，所以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方案比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方案好，故选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607060" y="1157605"/>
            <a:ext cx="8424545" cy="1568450"/>
          </a:xfrm>
          <a:prstGeom prst="rect">
            <a:avLst/>
          </a:prstGeom>
          <a:noFill/>
        </p:spPr>
        <p:txBody>
          <a:bodyPr wrap="square" rtlCol="0" anchor="t">
            <a:spAutoFit/>
          </a:bodyPr>
          <a:lstStyle/>
          <a:p>
            <a:pPr hangingPunct="0">
              <a:spcAft>
                <a:spcPts val="0"/>
              </a:spcAft>
              <a:tabLst>
                <a:tab pos="5941060" algn="l"/>
              </a:tabLst>
            </a:pPr>
            <a:r>
              <a:rPr lang="en-US" altLang="zh-CN" sz="2400" b="0">
                <a:solidFill>
                  <a:srgbClr val="000000"/>
                </a:solidFill>
                <a:cs typeface="Times New Roman" panose="02020603050405020304" pitchFamily="18" charset="0"/>
                <a:sym typeface="+mn-ea"/>
              </a:rPr>
              <a:t>A</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将热茶冷却</a:t>
            </a:r>
            <a:r>
              <a:rPr lang="en-US" altLang="zh-CN" sz="2400" b="0">
                <a:solidFill>
                  <a:srgbClr val="000000"/>
                </a:solidFill>
                <a:cs typeface="Times New Roman" panose="02020603050405020304" pitchFamily="18" charset="0"/>
                <a:sym typeface="+mn-ea"/>
              </a:rPr>
              <a:t>2</a:t>
            </a:r>
            <a:r>
              <a:rPr lang="en-US" altLang="zh-CN" sz="2400" b="0">
                <a:solidFill>
                  <a:srgbClr val="000000"/>
                </a:solidFill>
                <a:ea typeface="楷体" panose="02010609060101010101" pitchFamily="49" charset="-122"/>
                <a:cs typeface="Times New Roman" panose="02020603050405020304" pitchFamily="18" charset="0"/>
                <a:sym typeface="+mn-ea"/>
              </a:rPr>
              <a:t> </a:t>
            </a:r>
            <a:r>
              <a:rPr lang="en-US" altLang="zh-CN" sz="2400" b="0">
                <a:solidFill>
                  <a:srgbClr val="000000"/>
                </a:solidFill>
                <a:cs typeface="Times New Roman" panose="02020603050405020304" pitchFamily="18" charset="0"/>
                <a:sym typeface="+mn-ea"/>
              </a:rPr>
              <a:t>min</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之后再把冷牛奶倒入热茶杯中</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B</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把冷牛奶倒入热茶杯中</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再冷却</a:t>
            </a:r>
            <a:r>
              <a:rPr lang="en-US" altLang="zh-CN" sz="2400" b="0">
                <a:solidFill>
                  <a:srgbClr val="000000"/>
                </a:solidFill>
                <a:cs typeface="Times New Roman" panose="02020603050405020304" pitchFamily="18" charset="0"/>
                <a:sym typeface="+mn-ea"/>
              </a:rPr>
              <a:t>2</a:t>
            </a:r>
            <a:r>
              <a:rPr lang="en-US" altLang="zh-CN" sz="2400" b="0">
                <a:solidFill>
                  <a:srgbClr val="000000"/>
                </a:solidFill>
                <a:ea typeface="楷体" panose="02010609060101010101" pitchFamily="49" charset="-122"/>
                <a:cs typeface="Times New Roman" panose="02020603050405020304" pitchFamily="18" charset="0"/>
                <a:sym typeface="+mn-ea"/>
              </a:rPr>
              <a:t> </a:t>
            </a:r>
            <a:r>
              <a:rPr lang="en-US" altLang="zh-CN" sz="2400" b="0">
                <a:solidFill>
                  <a:srgbClr val="000000"/>
                </a:solidFill>
                <a:cs typeface="Times New Roman" panose="02020603050405020304" pitchFamily="18" charset="0"/>
                <a:sym typeface="+mn-ea"/>
              </a:rPr>
              <a:t>min</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C</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将热茶冷却</a:t>
            </a:r>
            <a:r>
              <a:rPr lang="en-US" altLang="zh-CN" sz="2400" b="0">
                <a:solidFill>
                  <a:srgbClr val="000000"/>
                </a:solidFill>
                <a:cs typeface="Times New Roman" panose="02020603050405020304" pitchFamily="18" charset="0"/>
                <a:sym typeface="+mn-ea"/>
              </a:rPr>
              <a:t>2</a:t>
            </a:r>
            <a:r>
              <a:rPr lang="en-US" altLang="zh-CN" sz="2400" b="0">
                <a:solidFill>
                  <a:srgbClr val="000000"/>
                </a:solidFill>
                <a:ea typeface="楷体" panose="02010609060101010101" pitchFamily="49" charset="-122"/>
                <a:cs typeface="Times New Roman" panose="02020603050405020304" pitchFamily="18" charset="0"/>
                <a:sym typeface="+mn-ea"/>
              </a:rPr>
              <a:t> </a:t>
            </a:r>
            <a:r>
              <a:rPr lang="en-US" altLang="zh-CN" sz="2400" b="0">
                <a:solidFill>
                  <a:srgbClr val="000000"/>
                </a:solidFill>
                <a:cs typeface="Times New Roman" panose="02020603050405020304" pitchFamily="18" charset="0"/>
                <a:sym typeface="+mn-ea"/>
              </a:rPr>
              <a:t>min</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之后再把热茶倒入冷牛奶杯中</a:t>
            </a:r>
            <a:endParaRPr lang="zh-CN" altLang="zh-CN" sz="2400" b="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400" b="0">
                <a:solidFill>
                  <a:srgbClr val="000000"/>
                </a:solidFill>
                <a:cs typeface="Times New Roman" panose="02020603050405020304" pitchFamily="18" charset="0"/>
                <a:sym typeface="+mn-ea"/>
              </a:rPr>
              <a:t>D</a:t>
            </a:r>
            <a:r>
              <a:rPr lang="en-US" altLang="zh-CN" sz="2400" b="0">
                <a:solidFill>
                  <a:srgbClr val="000000"/>
                </a:solidFill>
                <a:latin typeface="宋体" panose="02010600030101010101" pitchFamily="2" charset="-122"/>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把热茶倒入冷牛奶杯中</a:t>
            </a:r>
            <a:r>
              <a:rPr lang="zh-CN" altLang="zh-CN" sz="2400" b="0">
                <a:solidFill>
                  <a:srgbClr val="000000"/>
                </a:solidFill>
                <a:cs typeface="Times New Roman" panose="02020603050405020304" pitchFamily="18" charset="0"/>
                <a:sym typeface="+mn-ea"/>
              </a:rPr>
              <a:t>，</a:t>
            </a:r>
            <a:r>
              <a:rPr lang="zh-CN" altLang="zh-CN" sz="2400" b="0">
                <a:solidFill>
                  <a:srgbClr val="000000"/>
                </a:solidFill>
                <a:ea typeface="楷体" panose="02010609060101010101" pitchFamily="49" charset="-122"/>
                <a:cs typeface="Times New Roman" panose="02020603050405020304" pitchFamily="18" charset="0"/>
                <a:sym typeface="+mn-ea"/>
              </a:rPr>
              <a:t>再冷却</a:t>
            </a:r>
            <a:r>
              <a:rPr lang="en-US" altLang="zh-CN" sz="2400" b="0">
                <a:solidFill>
                  <a:srgbClr val="000000"/>
                </a:solidFill>
                <a:cs typeface="Times New Roman" panose="02020603050405020304" pitchFamily="18" charset="0"/>
                <a:sym typeface="+mn-ea"/>
              </a:rPr>
              <a:t>2</a:t>
            </a:r>
            <a:r>
              <a:rPr lang="en-US" altLang="zh-CN" sz="2400" b="0">
                <a:solidFill>
                  <a:srgbClr val="000000"/>
                </a:solidFill>
                <a:ea typeface="楷体" panose="02010609060101010101" pitchFamily="49" charset="-122"/>
                <a:cs typeface="Times New Roman" panose="02020603050405020304" pitchFamily="18" charset="0"/>
                <a:sym typeface="+mn-ea"/>
              </a:rPr>
              <a:t> </a:t>
            </a:r>
            <a:r>
              <a:rPr lang="en-US" altLang="zh-CN" sz="2400" b="0">
                <a:solidFill>
                  <a:srgbClr val="000000"/>
                </a:solidFill>
                <a:cs typeface="Times New Roman" panose="02020603050405020304" pitchFamily="18" charset="0"/>
                <a:sym typeface="+mn-ea"/>
              </a:rPr>
              <a:t>min</a:t>
            </a:r>
            <a:endParaRPr lang="en-US" altLang="zh-CN" sz="2400" b="0" kern="100">
              <a:solidFill>
                <a:srgbClr val="000000"/>
              </a:solidFill>
              <a:cs typeface="Times New Roman" panose="02020603050405020304" pitchFamily="18" charset="0"/>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646798"/>
            <a:ext cx="11485848" cy="2862322"/>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上海浦东新区华师大附中大同杯初中物理竞赛选拔赛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）将一杯热水倒入容器内的冷水中，冷水温度升高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，又向容器内倒入同样一杯热水，冷水温度又升高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，若再向容器内倒入同样一杯热水，则冷水温度将再升高（</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不计热损失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以上</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0335052" y="2838500"/>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设热水和冷水的温度差为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的一小杯热水倒入盛有质量为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的冷水的保温容器中，使得冷水温度升高了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，又向保温容器中倒入一小杯同质量为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同温度的热水，水温又上升了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，整理得</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式可得，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假设我们将全部热水一次性注入冷水，则由热平衡方程可知，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，联立两式解得</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，则注入第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杯水后，水温还会上升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1209</Words>
  <Application>Microsoft Office PowerPoint</Application>
  <PresentationFormat>自定义</PresentationFormat>
  <Paragraphs>28</Paragraphs>
  <Slides>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8</vt:i4>
      </vt:variant>
    </vt:vector>
  </HeadingPairs>
  <TitlesOfParts>
    <vt:vector size="17" baseType="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455</cp:revision>
  <dcterms:created xsi:type="dcterms:W3CDTF">2020-11-06T05:24:00Z</dcterms:created>
  <dcterms:modified xsi:type="dcterms:W3CDTF">2025-09-17T05:53:41Z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4E17F14048864565BB51FF28AEF788D1_12</vt:lpwstr>
  </property>
</Properties>
</file>